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unnel Sans" panose="020B0604020202020204" charset="0"/>
      <p:regular r:id="rId20"/>
    </p:embeddedFont>
    <p:embeddedFont>
      <p:font typeface="Mona Sans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77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Left_recurs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94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Understanding Left Recursion in Context-Free Grammars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7684"/>
            <a:ext cx="89945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 in Parser Design and How to Eliminate It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05822" y="41431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Zefasil Mulu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11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 ID: 1508437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792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Course: Principles of Compiler Design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97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664" y="729734"/>
            <a:ext cx="6699885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That Handle Left Recursion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7664" y="1510903"/>
            <a:ext cx="422315" cy="4223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1077" y="1611154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ANTLR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711077" y="1976438"/>
            <a:ext cx="732805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Performs left recursion elimination automatically.</a:t>
            </a:r>
            <a:endParaRPr lang="en-US" sz="1300" dirty="0"/>
          </a:p>
        </p:txBody>
      </p:sp>
      <p:sp>
        <p:nvSpPr>
          <p:cNvPr id="7" name="Shape 3"/>
          <p:cNvSpPr/>
          <p:nvPr/>
        </p:nvSpPr>
        <p:spPr>
          <a:xfrm>
            <a:off x="6711077" y="2436733"/>
            <a:ext cx="7328059" cy="1604724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8" name="Shape 4"/>
          <p:cNvSpPr/>
          <p:nvPr/>
        </p:nvSpPr>
        <p:spPr>
          <a:xfrm>
            <a:off x="6702743" y="2436733"/>
            <a:ext cx="7344727" cy="1604724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9" name="Text 5"/>
          <p:cNvSpPr/>
          <p:nvPr/>
        </p:nvSpPr>
        <p:spPr>
          <a:xfrm>
            <a:off x="6871573" y="2563416"/>
            <a:ext cx="700706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ANTLR automatically handles this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expr : expr '+' term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| expr '-' term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| term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;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7664" y="4379238"/>
            <a:ext cx="422315" cy="4223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11077" y="4479488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JavaCC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711077" y="4844772"/>
            <a:ext cx="732805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Requires transformed grammars.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7664" y="5452824"/>
            <a:ext cx="422315" cy="4223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11077" y="5553075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Bison/Yacc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711077" y="5918359"/>
            <a:ext cx="732805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Accept left-recursive grammars (LR-based).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6077664" y="6441996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Modern Approach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6077664" y="6959322"/>
            <a:ext cx="7961471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Parser generators increasingly handle left recursion automatically or provide alternatives, simplifying compiler design.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4373" y="776168"/>
            <a:ext cx="5004316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Best Practices and Common Pitfalls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6414373" y="1308854"/>
            <a:ext cx="7288054" cy="1367790"/>
          </a:xfrm>
          <a:prstGeom prst="roundRect">
            <a:avLst>
              <a:gd name="adj" fmla="val 353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29613" y="1324094"/>
            <a:ext cx="460891" cy="1337310"/>
          </a:xfrm>
          <a:prstGeom prst="roundRect">
            <a:avLst>
              <a:gd name="adj" fmla="val 6532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7005638" y="1439228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Do's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005638" y="1688306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Always check for left recursion when designing LL parsers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005638" y="1912858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established algorithms for elimination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005638" y="2137410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Verify semantic equivalence after transformation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005638" y="2361962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Consider associativity requirements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6414373" y="2791778"/>
            <a:ext cx="7288054" cy="1143238"/>
          </a:xfrm>
          <a:prstGeom prst="roundRect">
            <a:avLst>
              <a:gd name="adj" fmla="val 42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429613" y="2807018"/>
            <a:ext cx="460891" cy="1112758"/>
          </a:xfrm>
          <a:prstGeom prst="roundRect">
            <a:avLst>
              <a:gd name="adj" fmla="val 6532"/>
            </a:avLst>
          </a:prstGeom>
          <a:solidFill>
            <a:srgbClr val="E2E4E9"/>
          </a:solidFill>
          <a:ln/>
        </p:spPr>
      </p:sp>
      <p:sp>
        <p:nvSpPr>
          <p:cNvPr id="13" name="Text 10"/>
          <p:cNvSpPr/>
          <p:nvPr/>
        </p:nvSpPr>
        <p:spPr>
          <a:xfrm>
            <a:off x="7005638" y="2922151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Don'ts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005638" y="3171230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 left recursion unnecessarily for LR parsers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005638" y="3395782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Forget about indirect left recursion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7005638" y="3620333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Assume elimination preserves all semantic properties automatically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6414373" y="4050149"/>
            <a:ext cx="7288054" cy="3403283"/>
          </a:xfrm>
          <a:prstGeom prst="roundRect">
            <a:avLst>
              <a:gd name="adj" fmla="val 142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429613" y="4065389"/>
            <a:ext cx="460891" cy="3372803"/>
          </a:xfrm>
          <a:prstGeom prst="roundRect">
            <a:avLst>
              <a:gd name="adj" fmla="val 6532"/>
            </a:avLst>
          </a:prstGeom>
          <a:solidFill>
            <a:srgbClr val="E2E4E9"/>
          </a:solidFill>
          <a:ln/>
        </p:spPr>
      </p:sp>
      <p:sp>
        <p:nvSpPr>
          <p:cNvPr id="19" name="Text 16"/>
          <p:cNvSpPr/>
          <p:nvPr/>
        </p:nvSpPr>
        <p:spPr>
          <a:xfrm>
            <a:off x="7005638" y="4180523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Common Pitfall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7005638" y="4429601"/>
            <a:ext cx="6566416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indirect left recursion in grammar transformation is crucial. A common mistake occurs when simplifying grammars, leading to incorrect parsing behavior: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7005638" y="4867275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Original Grammar (generates a*):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>
            <a:off x="7005638" y="5181124"/>
            <a:ext cx="6566416" cy="356949"/>
          </a:xfrm>
          <a:prstGeom prst="roundRect">
            <a:avLst>
              <a:gd name="adj" fmla="val 13558"/>
            </a:avLst>
          </a:prstGeom>
          <a:solidFill>
            <a:srgbClr val="F2F2F2"/>
          </a:solidFill>
          <a:ln/>
        </p:spPr>
      </p:sp>
      <p:sp>
        <p:nvSpPr>
          <p:cNvPr id="23" name="Shape 20"/>
          <p:cNvSpPr/>
          <p:nvPr/>
        </p:nvSpPr>
        <p:spPr>
          <a:xfrm>
            <a:off x="6999923" y="5181124"/>
            <a:ext cx="6577846" cy="356949"/>
          </a:xfrm>
          <a:prstGeom prst="roundRect">
            <a:avLst>
              <a:gd name="adj" fmla="val 4842"/>
            </a:avLst>
          </a:prstGeom>
          <a:solidFill>
            <a:srgbClr val="F2F2F2"/>
          </a:solidFill>
          <a:ln/>
        </p:spPr>
      </p:sp>
      <p:sp>
        <p:nvSpPr>
          <p:cNvPr id="24" name="Text 21"/>
          <p:cNvSpPr/>
          <p:nvPr/>
        </p:nvSpPr>
        <p:spPr>
          <a:xfrm>
            <a:off x="7115056" y="5267444"/>
            <a:ext cx="634757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 a | ε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7005638" y="5667613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Incorrect Transformation (missing ε handling):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7005638" y="5981462"/>
            <a:ext cx="6566416" cy="356949"/>
          </a:xfrm>
          <a:prstGeom prst="roundRect">
            <a:avLst>
              <a:gd name="adj" fmla="val 13558"/>
            </a:avLst>
          </a:prstGeom>
          <a:solidFill>
            <a:srgbClr val="F2F2F2"/>
          </a:solidFill>
          <a:ln/>
        </p:spPr>
      </p:sp>
      <p:sp>
        <p:nvSpPr>
          <p:cNvPr id="27" name="Shape 24"/>
          <p:cNvSpPr/>
          <p:nvPr/>
        </p:nvSpPr>
        <p:spPr>
          <a:xfrm>
            <a:off x="6999923" y="5981462"/>
            <a:ext cx="6577846" cy="356949"/>
          </a:xfrm>
          <a:prstGeom prst="roundRect">
            <a:avLst>
              <a:gd name="adj" fmla="val 4842"/>
            </a:avLst>
          </a:prstGeom>
          <a:solidFill>
            <a:srgbClr val="F2F2F2"/>
          </a:solidFill>
          <a:ln/>
        </p:spPr>
      </p:sp>
      <p:sp>
        <p:nvSpPr>
          <p:cNvPr id="28" name="Text 25"/>
          <p:cNvSpPr/>
          <p:nvPr/>
        </p:nvSpPr>
        <p:spPr>
          <a:xfrm>
            <a:off x="7115056" y="6067782"/>
            <a:ext cx="634757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A' a | ε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7005638" y="6467951"/>
            <a:ext cx="656641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Correct Transformation:</a:t>
            </a:r>
            <a:endParaRPr lang="en-US" sz="900" dirty="0"/>
          </a:p>
        </p:txBody>
      </p:sp>
      <p:sp>
        <p:nvSpPr>
          <p:cNvPr id="30" name="Shape 27"/>
          <p:cNvSpPr/>
          <p:nvPr/>
        </p:nvSpPr>
        <p:spPr>
          <a:xfrm>
            <a:off x="7005638" y="6781800"/>
            <a:ext cx="6566416" cy="541258"/>
          </a:xfrm>
          <a:prstGeom prst="roundRect">
            <a:avLst>
              <a:gd name="adj" fmla="val 8941"/>
            </a:avLst>
          </a:prstGeom>
          <a:solidFill>
            <a:srgbClr val="F2F2F2"/>
          </a:solidFill>
          <a:ln/>
        </p:spPr>
      </p:sp>
      <p:sp>
        <p:nvSpPr>
          <p:cNvPr id="31" name="Shape 28"/>
          <p:cNvSpPr/>
          <p:nvPr/>
        </p:nvSpPr>
        <p:spPr>
          <a:xfrm>
            <a:off x="6999923" y="6781800"/>
            <a:ext cx="6577846" cy="541258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32" name="Text 29"/>
          <p:cNvSpPr/>
          <p:nvPr/>
        </p:nvSpPr>
        <p:spPr>
          <a:xfrm>
            <a:off x="7115056" y="6868120"/>
            <a:ext cx="6347579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A'</a:t>
            </a:r>
            <a:endParaRPr lang="en-US" sz="90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A' → a A' | ε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7324" y="1293019"/>
            <a:ext cx="3552349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4564380" y="1950244"/>
            <a:ext cx="15240" cy="4986218"/>
          </a:xfrm>
          <a:prstGeom prst="roundRect">
            <a:avLst>
              <a:gd name="adj" fmla="val 391604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482084" y="1950244"/>
            <a:ext cx="4074676" cy="1060966"/>
          </a:xfrm>
          <a:prstGeom prst="roundRect">
            <a:avLst>
              <a:gd name="adj" fmla="val 562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38544" y="2099905"/>
            <a:ext cx="177617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Concepts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31746" y="2407206"/>
            <a:ext cx="3782973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Left recursion</a:t>
            </a: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occurs when a non-terminal can derive itself as the leftmost symbol.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4587240" y="3295293"/>
            <a:ext cx="4074676" cy="1060966"/>
          </a:xfrm>
          <a:prstGeom prst="rect">
            <a:avLst/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29282" y="3444954"/>
            <a:ext cx="177617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729282" y="3752255"/>
            <a:ext cx="3782973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It is a </a:t>
            </a:r>
            <a:r>
              <a:rPr lang="en-US" sz="11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critical problem</a:t>
            </a: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top-down parsers (LL, recursive descent), leading to infinite loops.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82084" y="4640342"/>
            <a:ext cx="4074676" cy="2296120"/>
          </a:xfrm>
          <a:prstGeom prst="roundRect">
            <a:avLst>
              <a:gd name="adj" fmla="val 259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638544" y="4790003"/>
            <a:ext cx="177617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Solutions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31746" y="5097304"/>
            <a:ext cx="3782973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Elimination algorithms</a:t>
            </a: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transform grammars while preserving the language.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31746" y="5601295"/>
            <a:ext cx="3782973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Direct elimination</a:t>
            </a: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straightforward; indirect requires a systematic approach.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31746" y="6105287"/>
            <a:ext cx="378297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While </a:t>
            </a:r>
            <a:r>
              <a:rPr lang="en-US" sz="11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 tools</a:t>
            </a: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often handle this automatically, understanding these concepts remains essential for compiler designers.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44" y="1324570"/>
            <a:ext cx="6369725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References &amp; Further Reading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6744" y="2139672"/>
            <a:ext cx="3867150" cy="3528060"/>
          </a:xfrm>
          <a:prstGeom prst="roundRect">
            <a:avLst>
              <a:gd name="adj" fmla="val 209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5816" y="2338745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Textbooks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15816" y="2719745"/>
            <a:ext cx="3469005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Aho, A. V., Lam, M. S., Sethi, R., &amp; Ullman, J. D. (2006). </a:t>
            </a: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Compilers: Principles, Techniques, and Tools</a:t>
            </a: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(2nd ed.). Pearson. (Pages 214-217)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5816" y="3953232"/>
            <a:ext cx="3469005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Cooper, K. D., &amp; Torczon, L. (2011). </a:t>
            </a: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Engineering a Compiler</a:t>
            </a: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(2nd ed.). Morgan Kaufmann.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15816" y="4904780"/>
            <a:ext cx="346900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Grune, D., &amp; Jacobs, C. J. (2008). </a:t>
            </a: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Parsing Techniques: A Practical Guide</a:t>
            </a: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Springer.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60106" y="2139672"/>
            <a:ext cx="3867150" cy="3528060"/>
          </a:xfrm>
          <a:prstGeom prst="roundRect">
            <a:avLst>
              <a:gd name="adj" fmla="val 209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59179" y="2338745"/>
            <a:ext cx="264021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&amp; Implementations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59179" y="2719745"/>
            <a:ext cx="346900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Parr, T. (2013). </a:t>
            </a:r>
            <a:r>
              <a:rPr lang="en-US" sz="13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Definitive ANTLR 4 Reference</a:t>
            </a: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Pragmatic Bookshelf.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6744" y="5843945"/>
            <a:ext cx="7910512" cy="1061085"/>
          </a:xfrm>
          <a:prstGeom prst="roundRect">
            <a:avLst>
              <a:gd name="adj" fmla="val 697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5816" y="6043017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Online Resources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5816" y="6424017"/>
            <a:ext cx="75123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"Left Recursion" – Wikipedia: </a:t>
            </a:r>
            <a:r>
              <a:rPr lang="en-US" sz="135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https://en.wikipedia.org/wiki/Left_recursion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211" y="850106"/>
            <a:ext cx="5959435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Introduction to Left Recursion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069211" y="1870115"/>
            <a:ext cx="3905964" cy="1764983"/>
          </a:xfrm>
          <a:prstGeom prst="roundRect">
            <a:avLst>
              <a:gd name="adj" fmla="val 621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69211" y="1847255"/>
            <a:ext cx="3905964" cy="91440"/>
          </a:xfrm>
          <a:prstGeom prst="roundRect">
            <a:avLst>
              <a:gd name="adj" fmla="val 76493"/>
            </a:avLst>
          </a:prstGeom>
          <a:solidFill>
            <a:srgbClr val="373B48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1620322"/>
            <a:ext cx="499586" cy="499586"/>
          </a:xfrm>
          <a:prstGeom prst="roundRect">
            <a:avLst>
              <a:gd name="adj" fmla="val 183032"/>
            </a:avLst>
          </a:prstGeom>
          <a:solidFill>
            <a:srgbClr val="373B48"/>
          </a:solidFill>
          <a:ln/>
        </p:spPr>
      </p:sp>
      <p:sp>
        <p:nvSpPr>
          <p:cNvPr id="7" name="Text 4"/>
          <p:cNvSpPr/>
          <p:nvPr/>
        </p:nvSpPr>
        <p:spPr>
          <a:xfrm>
            <a:off x="7922300" y="1745218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58520" y="2286357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58520" y="2646402"/>
            <a:ext cx="3527346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grammar is left-recursive if a non-terminal A can derive a string starting with A in one or more steps.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41625" y="1870115"/>
            <a:ext cx="3905964" cy="1764983"/>
          </a:xfrm>
          <a:prstGeom prst="roundRect">
            <a:avLst>
              <a:gd name="adj" fmla="val 621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141625" y="1847255"/>
            <a:ext cx="3905964" cy="91440"/>
          </a:xfrm>
          <a:prstGeom prst="roundRect">
            <a:avLst>
              <a:gd name="adj" fmla="val 76493"/>
            </a:avLst>
          </a:prstGeom>
          <a:solidFill>
            <a:srgbClr val="373B48"/>
          </a:solidFill>
          <a:ln/>
        </p:spPr>
      </p:sp>
      <p:sp>
        <p:nvSpPr>
          <p:cNvPr id="12" name="Shape 9"/>
          <p:cNvSpPr/>
          <p:nvPr/>
        </p:nvSpPr>
        <p:spPr>
          <a:xfrm>
            <a:off x="11844814" y="1620322"/>
            <a:ext cx="499586" cy="499586"/>
          </a:xfrm>
          <a:prstGeom prst="roundRect">
            <a:avLst>
              <a:gd name="adj" fmla="val 183032"/>
            </a:avLst>
          </a:prstGeom>
          <a:solidFill>
            <a:srgbClr val="373B48"/>
          </a:solidFill>
          <a:ln/>
        </p:spPr>
      </p:sp>
      <p:sp>
        <p:nvSpPr>
          <p:cNvPr id="13" name="Text 10"/>
          <p:cNvSpPr/>
          <p:nvPr/>
        </p:nvSpPr>
        <p:spPr>
          <a:xfrm>
            <a:off x="11994713" y="1745218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30934" y="2286357"/>
            <a:ext cx="2095024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Direct Left Recursion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30934" y="2646402"/>
            <a:ext cx="352734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Example: </a:t>
            </a: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Aα | β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30934" y="3012758"/>
            <a:ext cx="352734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immediately derives itself.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69211" y="4051340"/>
            <a:ext cx="7978378" cy="1598414"/>
          </a:xfrm>
          <a:prstGeom prst="roundRect">
            <a:avLst>
              <a:gd name="adj" fmla="val 68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069211" y="4028480"/>
            <a:ext cx="7978378" cy="91440"/>
          </a:xfrm>
          <a:prstGeom prst="roundRect">
            <a:avLst>
              <a:gd name="adj" fmla="val 76493"/>
            </a:avLst>
          </a:prstGeom>
          <a:solidFill>
            <a:srgbClr val="373B48"/>
          </a:solidFill>
          <a:ln/>
        </p:spPr>
      </p:sp>
      <p:sp>
        <p:nvSpPr>
          <p:cNvPr id="19" name="Shape 16"/>
          <p:cNvSpPr/>
          <p:nvPr/>
        </p:nvSpPr>
        <p:spPr>
          <a:xfrm>
            <a:off x="9808607" y="3801547"/>
            <a:ext cx="499586" cy="499586"/>
          </a:xfrm>
          <a:prstGeom prst="roundRect">
            <a:avLst>
              <a:gd name="adj" fmla="val 183032"/>
            </a:avLst>
          </a:prstGeom>
          <a:solidFill>
            <a:srgbClr val="373B48"/>
          </a:solidFill>
          <a:ln/>
        </p:spPr>
      </p:sp>
      <p:sp>
        <p:nvSpPr>
          <p:cNvPr id="20" name="Text 17"/>
          <p:cNvSpPr/>
          <p:nvPr/>
        </p:nvSpPr>
        <p:spPr>
          <a:xfrm>
            <a:off x="9958507" y="3926443"/>
            <a:ext cx="199787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58520" y="4467582"/>
            <a:ext cx="225706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Indirect Left Recursion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258520" y="4827627"/>
            <a:ext cx="759975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Example: </a:t>
            </a: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Bα, B → Aβ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258520" y="5193983"/>
            <a:ext cx="759975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derives itself through another non-terminal.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069211" y="5899547"/>
            <a:ext cx="380714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Simple Example: Direct Left Recursion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069211" y="6409492"/>
            <a:ext cx="7978378" cy="516255"/>
          </a:xfrm>
          <a:prstGeom prst="roundRect">
            <a:avLst>
              <a:gd name="adj" fmla="val 13549"/>
            </a:avLst>
          </a:prstGeom>
          <a:solidFill>
            <a:srgbClr val="F2F2F2"/>
          </a:solidFill>
          <a:ln/>
        </p:spPr>
      </p:sp>
      <p:sp>
        <p:nvSpPr>
          <p:cNvPr id="26" name="Shape 23"/>
          <p:cNvSpPr/>
          <p:nvPr/>
        </p:nvSpPr>
        <p:spPr>
          <a:xfrm>
            <a:off x="6060996" y="6409492"/>
            <a:ext cx="7994809" cy="516255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27" name="Text 24"/>
          <p:cNvSpPr/>
          <p:nvPr/>
        </p:nvSpPr>
        <p:spPr>
          <a:xfrm>
            <a:off x="6227445" y="6534388"/>
            <a:ext cx="766191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 → E + T | T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069211" y="7113032"/>
            <a:ext cx="797837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Here, </a:t>
            </a: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can immediately derive a string starting with </a:t>
            </a: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595074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Is Left Recursion Problematic?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642" y="2270641"/>
            <a:ext cx="30480" cy="4429006"/>
          </a:xfrm>
          <a:prstGeom prst="roundRect">
            <a:avLst>
              <a:gd name="adj" fmla="val 297937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787122" y="2270641"/>
            <a:ext cx="7630716" cy="1606629"/>
          </a:xfrm>
          <a:prstGeom prst="rect">
            <a:avLst/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3221" y="2494359"/>
            <a:ext cx="291774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Top-Down Parsers Fail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3221" y="2961799"/>
            <a:ext cx="719089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Recursive descent and predictive (LL) parsers enter infinite recursion or loops.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7122" y="4309586"/>
            <a:ext cx="7630716" cy="2390061"/>
          </a:xfrm>
          <a:prstGeom prst="rect">
            <a:avLst/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03221" y="4533305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Infinite Loop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1003221" y="5114211"/>
            <a:ext cx="7190899" cy="1361718"/>
          </a:xfrm>
          <a:prstGeom prst="roundRect">
            <a:avLst>
              <a:gd name="adj" fmla="val 6669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992505" y="5114211"/>
            <a:ext cx="7212330" cy="1361718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208603" y="5276255"/>
            <a:ext cx="6780133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Parse E: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Try E → E + T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Parse E: // Infinite recursion!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6642" y="6942773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Bottom-up parsers (like LR) can handle left recursion, but it's often eliminated for consistency.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7890" y="364927"/>
            <a:ext cx="5238393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Direct Left Recursion Elimination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117890" y="1111329"/>
            <a:ext cx="1658898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Original Grammar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117890" y="1467922"/>
            <a:ext cx="4035385" cy="411480"/>
          </a:xfrm>
          <a:prstGeom prst="roundRect">
            <a:avLst>
              <a:gd name="adj" fmla="val 1354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3111341" y="1467922"/>
            <a:ext cx="4048482" cy="411480"/>
          </a:xfrm>
          <a:prstGeom prst="roundRect">
            <a:avLst>
              <a:gd name="adj" fmla="val 483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3243977" y="1567458"/>
            <a:ext cx="378321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Aα | β</a:t>
            </a:r>
            <a:endParaRPr lang="en-US" sz="1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90" y="2028706"/>
            <a:ext cx="4035385" cy="403538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4507" y="1111329"/>
            <a:ext cx="1693426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Eliminated Grammar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484507" y="1467922"/>
            <a:ext cx="4035385" cy="623887"/>
          </a:xfrm>
          <a:prstGeom prst="roundRect">
            <a:avLst>
              <a:gd name="adj" fmla="val 8935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7477958" y="1467922"/>
            <a:ext cx="4048482" cy="623887"/>
          </a:xfrm>
          <a:prstGeom prst="roundRect">
            <a:avLst>
              <a:gd name="adj" fmla="val 3191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7610594" y="1567458"/>
            <a:ext cx="3783211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βA'</a:t>
            </a:r>
            <a:endParaRPr lang="en-US" sz="10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A' → αA' | ε</a:t>
            </a:r>
            <a:endParaRPr lang="en-US" sz="10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507" y="2241113"/>
            <a:ext cx="4035385" cy="40353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117890" y="6624876"/>
            <a:ext cx="198834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Example Transformation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3117890" y="7031236"/>
            <a:ext cx="8394502" cy="836295"/>
          </a:xfrm>
          <a:prstGeom prst="roundRect">
            <a:avLst>
              <a:gd name="adj" fmla="val 6665"/>
            </a:avLst>
          </a:prstGeom>
          <a:solidFill>
            <a:srgbClr val="F2F2F2"/>
          </a:solidFill>
          <a:ln/>
        </p:spPr>
      </p:sp>
      <p:sp>
        <p:nvSpPr>
          <p:cNvPr id="15" name="Shape 11"/>
          <p:cNvSpPr/>
          <p:nvPr/>
        </p:nvSpPr>
        <p:spPr>
          <a:xfrm>
            <a:off x="3111341" y="7031236"/>
            <a:ext cx="8407598" cy="83629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6" name="Text 12"/>
          <p:cNvSpPr/>
          <p:nvPr/>
        </p:nvSpPr>
        <p:spPr>
          <a:xfrm>
            <a:off x="3243977" y="7130772"/>
            <a:ext cx="81423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Original: E → E + T | T</a:t>
            </a:r>
            <a:endParaRPr lang="en-US" sz="10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Eliminated: E → T E'</a:t>
            </a:r>
            <a:endParaRPr lang="en-US" sz="10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E' → + T E' | ε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2319" y="698421"/>
            <a:ext cx="7772162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Step-by-Step Elimination Algorithm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2319" y="2217063"/>
            <a:ext cx="19597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2319" y="2527221"/>
            <a:ext cx="37880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6" name="Text 3"/>
          <p:cNvSpPr/>
          <p:nvPr/>
        </p:nvSpPr>
        <p:spPr>
          <a:xfrm>
            <a:off x="6172319" y="2670929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Identify Rules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2319" y="3094673"/>
            <a:ext cx="378809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each rule </a:t>
            </a: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Aα₁ | ... | Aαₙ | β₁ | ... | βₘ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where no </a:t>
            </a: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βᵢ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starts with </a:t>
            </a: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156388" y="2217063"/>
            <a:ext cx="19597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6388" y="2527221"/>
            <a:ext cx="37880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0" name="Text 7"/>
          <p:cNvSpPr/>
          <p:nvPr/>
        </p:nvSpPr>
        <p:spPr>
          <a:xfrm>
            <a:off x="10156388" y="2670929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Replace 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156388" y="3094673"/>
            <a:ext cx="378809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Replace with </a:t>
            </a: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β₁A' | β₂A' | ... | βₘA'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72319" y="4064556"/>
            <a:ext cx="19597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2319" y="4374713"/>
            <a:ext cx="7772162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4" name="Text 11"/>
          <p:cNvSpPr/>
          <p:nvPr/>
        </p:nvSpPr>
        <p:spPr>
          <a:xfrm>
            <a:off x="6172319" y="4518422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Define A'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172319" y="4942165"/>
            <a:ext cx="7772162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Define a new non-terminal </a:t>
            </a: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A' → α₁A' | α₂A' | ... | αₙA' | ε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72319" y="5696545"/>
            <a:ext cx="261497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Representation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172319" y="6296739"/>
            <a:ext cx="7772162" cy="1234321"/>
          </a:xfrm>
          <a:prstGeom prst="roundRect">
            <a:avLst>
              <a:gd name="adj" fmla="val 6669"/>
            </a:avLst>
          </a:prstGeom>
          <a:solidFill>
            <a:srgbClr val="F2F2F2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2556" y="6296739"/>
            <a:ext cx="7791688" cy="1234321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19" name="Text 16"/>
          <p:cNvSpPr/>
          <p:nvPr/>
        </p:nvSpPr>
        <p:spPr>
          <a:xfrm>
            <a:off x="6358533" y="6443663"/>
            <a:ext cx="739973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Before: A → Aα | β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After: A → βA'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A' → αA' | ε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1960" y="349091"/>
            <a:ext cx="6297454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Worked Example: Arithmetic Expressions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3301960" y="1062752"/>
            <a:ext cx="254305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Original Left-Recursive Grammar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301960" y="1403747"/>
            <a:ext cx="3858458" cy="799267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3295650" y="1403747"/>
            <a:ext cx="3871079" cy="799267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3422452" y="1498878"/>
            <a:ext cx="3617476" cy="609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 → E + T | E - T | T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 → T * F | T / F | F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 → ( E ) | id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60" y="2345769"/>
            <a:ext cx="3858458" cy="38584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77601" y="1062752"/>
            <a:ext cx="158627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After Elimination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477601" y="1403747"/>
            <a:ext cx="3858458" cy="1205270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7471291" y="1403747"/>
            <a:ext cx="3871079" cy="1205270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7598092" y="1498878"/>
            <a:ext cx="3617476" cy="1015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 → T E'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E' → + T E' | - T E' | ε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 → F T'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T' → * F T' | / F T' | ε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 → ( E ) | id</a:t>
            </a:r>
            <a:endParaRPr lang="en-US" sz="9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2751773"/>
            <a:ext cx="3858458" cy="38584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301960" y="6943249"/>
            <a:ext cx="178843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Parse Tree Comparison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3301960" y="7331750"/>
            <a:ext cx="8026479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Original: Left-associative tree (natural for humans)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3301960" y="7677507"/>
            <a:ext cx="8026479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Eliminated: Right-associative tree (still correct, just structured differently)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4604" y="937736"/>
            <a:ext cx="7629644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Indirect Left Recursion Elimination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4604" y="1586984"/>
            <a:ext cx="70317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Problem: Chains of productions causing left recursion indirectly.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44604" y="2150983"/>
            <a:ext cx="7854791" cy="865584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35437" y="2150983"/>
            <a:ext cx="7873127" cy="86558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819626" y="2289096"/>
            <a:ext cx="7504748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 → A a | b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→ S c | d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4604" y="3223736"/>
            <a:ext cx="7854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Here: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 → A a → S c a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(indirect left recursion)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4" y="3725585"/>
            <a:ext cx="920948" cy="1105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749742" y="3909774"/>
            <a:ext cx="231005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 Non-Terminals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1749742" y="4308038"/>
            <a:ext cx="67496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Assign an order: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A₁, A₂, ..., Aₙ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4" y="4830723"/>
            <a:ext cx="920948" cy="13560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49742" y="5014913"/>
            <a:ext cx="230231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Substitute Rules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749742" y="5413177"/>
            <a:ext cx="674965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 = 1 to n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and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 = 1 to i-1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replace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Aᵢ → Aⱼγ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Aᵢ → δ₁γ | δ₂γ | ...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where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Aⱼ → δ₁ | δ₂ | ...</a:t>
            </a:r>
            <a:endParaRPr lang="en-US" sz="14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4" y="6186726"/>
            <a:ext cx="920948" cy="110513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49742" y="6370915"/>
            <a:ext cx="294596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Eliminate Direct Recursion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1749742" y="6769179"/>
            <a:ext cx="67496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 direct left recursion in </a:t>
            </a:r>
            <a:r>
              <a:rPr lang="en-US" sz="14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Aᵢ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7972" y="390168"/>
            <a:ext cx="7256264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Impact on Parser Performance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827972" y="1188006"/>
            <a:ext cx="17735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Without Elimination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827972" y="1551503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Recursive descent: Stack overflow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27972" y="1828205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parsers: Infinite loops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827972" y="2104906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Parser generators: Errors or failure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72" y="2491502"/>
            <a:ext cx="4314111" cy="43141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699" y="1188006"/>
            <a:ext cx="17735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With Elimination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5699" y="1551503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LL(1) parsers become possible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699" y="1828205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Recursive descent works correctly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699" y="2104906"/>
            <a:ext cx="43141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Parse trees remain semantically equivalent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99" y="2491502"/>
            <a:ext cx="4314111" cy="431411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827972" y="7177921"/>
            <a:ext cx="17735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Case Study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2827972" y="7612380"/>
            <a:ext cx="897433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Early Pascal compilers used hand-written recursive descent, requiring grammar transformations. Modern tools often automate this.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586621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When NOT to Eliminate Left Recursion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825" y="2210633"/>
            <a:ext cx="7677150" cy="1798082"/>
          </a:xfrm>
          <a:prstGeom prst="roundRect">
            <a:avLst>
              <a:gd name="adj" fmla="val 489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55" y="2107763"/>
            <a:ext cx="251460" cy="2514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8385" y="3860125"/>
            <a:ext cx="251460" cy="2514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57010" y="254781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LR Parsers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6557010" y="3000970"/>
            <a:ext cx="700278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Shift-reduce parsers (SLR, LALR, LR) handle left recursion naturally. Left-recursive grammars can produce more efficient LR parsers.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6219825" y="4218265"/>
            <a:ext cx="7677150" cy="2133362"/>
          </a:xfrm>
          <a:prstGeom prst="roundRect">
            <a:avLst>
              <a:gd name="adj" fmla="val 412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55" y="4115395"/>
            <a:ext cx="251460" cy="25146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8385" y="6203037"/>
            <a:ext cx="251460" cy="2514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57010" y="4555450"/>
            <a:ext cx="285333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Operator Associativity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6557010" y="5008602"/>
            <a:ext cx="700278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Left recursion naturally expresses left-associative operators (e.g., </a:t>
            </a:r>
            <a:r>
              <a:rPr lang="en-US" sz="16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+ 4 + 5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 </a:t>
            </a:r>
            <a:r>
              <a:rPr lang="en-US" sz="16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((3 + 4) + 5)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 Elimination creates right-associative structures that need correction.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6219825" y="6665952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Trade-off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19825" y="7307699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 parsers MUST eliminate it; LR parsers can keep it, often preferred.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1110</Words>
  <Application>Microsoft Office PowerPoint</Application>
  <PresentationFormat>Custom</PresentationFormat>
  <Paragraphs>159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Funnel Sans</vt:lpstr>
      <vt:lpstr>Mona Sans Light</vt:lpstr>
      <vt:lpstr>Mona Sans Semi Bold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zefasil mulu</cp:lastModifiedBy>
  <cp:revision>3</cp:revision>
  <dcterms:created xsi:type="dcterms:W3CDTF">2026-01-05T21:46:36Z</dcterms:created>
  <dcterms:modified xsi:type="dcterms:W3CDTF">2026-01-06T03:46:24Z</dcterms:modified>
</cp:coreProperties>
</file>